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9" r:id="rId3"/>
    <p:sldMasterId id="21474837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Thin"/>
      <p:regular r:id="rId39"/>
      <p:bold r:id="rId40"/>
      <p:italic r:id="rId41"/>
      <p:boldItalic r:id="rId42"/>
    </p:embeddedFont>
    <p:embeddedFont>
      <p:font typeface="Roboto Medium"/>
      <p:regular r:id="rId43"/>
      <p:bold r:id="rId44"/>
      <p:italic r:id="rId45"/>
      <p:boldItalic r:id="rId46"/>
    </p:embeddedFont>
    <p:embeddedFont>
      <p:font typeface="Roboto"/>
      <p:regular r:id="rId47"/>
      <p:bold r:id="rId48"/>
      <p:italic r:id="rId49"/>
      <p:boldItalic r:id="rId50"/>
    </p:embeddedFont>
    <p:embeddedFont>
      <p:font typeface="Roboto Mono Light"/>
      <p:regular r:id="rId51"/>
      <p:bold r:id="rId52"/>
      <p:italic r:id="rId53"/>
      <p:boldItalic r:id="rId54"/>
    </p:embeddedFont>
    <p:embeddedFont>
      <p:font typeface="Roboto Light"/>
      <p:regular r:id="rId55"/>
      <p:bold r:id="rId56"/>
      <p:italic r:id="rId57"/>
      <p:boldItalic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Thin-regular.fntdata"/><Relationship Id="rId38" Type="http://schemas.openxmlformats.org/officeDocument/2006/relationships/slide" Target="slides/slide33.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Light-regular.fntdata"/><Relationship Id="rId50" Type="http://schemas.openxmlformats.org/officeDocument/2006/relationships/font" Target="fonts/Roboto-boldItalic.fntdata"/><Relationship Id="rId53" Type="http://schemas.openxmlformats.org/officeDocument/2006/relationships/font" Target="fonts/RobotoMonoLight-italic.fntdata"/><Relationship Id="rId52" Type="http://schemas.openxmlformats.org/officeDocument/2006/relationships/font" Target="fonts/RobotoMonoLight-bold.fntdata"/><Relationship Id="rId11" Type="http://schemas.openxmlformats.org/officeDocument/2006/relationships/slide" Target="slides/slide6.xml"/><Relationship Id="rId55" Type="http://schemas.openxmlformats.org/officeDocument/2006/relationships/font" Target="fonts/RobotoLight-regular.fntdata"/><Relationship Id="rId10" Type="http://schemas.openxmlformats.org/officeDocument/2006/relationships/slide" Target="slides/slide5.xml"/><Relationship Id="rId54" Type="http://schemas.openxmlformats.org/officeDocument/2006/relationships/font" Target="fonts/RobotoMonoLight-boldItalic.fntdata"/><Relationship Id="rId13" Type="http://schemas.openxmlformats.org/officeDocument/2006/relationships/slide" Target="slides/slide8.xml"/><Relationship Id="rId57" Type="http://schemas.openxmlformats.org/officeDocument/2006/relationships/font" Target="fonts/RobotoLight-italic.fntdata"/><Relationship Id="rId12" Type="http://schemas.openxmlformats.org/officeDocument/2006/relationships/slide" Target="slides/slide7.xml"/><Relationship Id="rId56" Type="http://schemas.openxmlformats.org/officeDocument/2006/relationships/font" Target="fonts/RobotoLight-bold.fntdata"/><Relationship Id="rId15" Type="http://schemas.openxmlformats.org/officeDocument/2006/relationships/slide" Target="slides/slide10.xml"/><Relationship Id="rId59" Type="http://schemas.openxmlformats.org/officeDocument/2006/relationships/font" Target="fonts/RobotoMono-regular.fntdata"/><Relationship Id="rId14" Type="http://schemas.openxmlformats.org/officeDocument/2006/relationships/slide" Target="slides/slide9.xml"/><Relationship Id="rId58" Type="http://schemas.openxmlformats.org/officeDocument/2006/relationships/font" Target="fonts/Roboto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7" name="Shape 2097"/>
        <p:cNvGrpSpPr/>
        <p:nvPr/>
      </p:nvGrpSpPr>
      <p:grpSpPr>
        <a:xfrm>
          <a:off x="0" y="0"/>
          <a:ext cx="0" cy="0"/>
          <a:chOff x="0" y="0"/>
          <a:chExt cx="0" cy="0"/>
        </a:xfrm>
      </p:grpSpPr>
      <p:sp>
        <p:nvSpPr>
          <p:cNvPr id="2098" name="Google Shape;2098;g55dea878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55dea878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55dea878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55dea878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55dea8784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55dea8784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Google Shape;2118;g55dea8784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55dea8784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Google Shape;2124;g55dea8784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55dea8784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5dea8784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5dea8784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55dea8784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55dea8784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Google Shape;2147;g55dea8784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55dea8784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5dea8784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55dea8784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1" name="Shape 2161"/>
        <p:cNvGrpSpPr/>
        <p:nvPr/>
      </p:nvGrpSpPr>
      <p:grpSpPr>
        <a:xfrm>
          <a:off x="0" y="0"/>
          <a:ext cx="0" cy="0"/>
          <a:chOff x="0" y="0"/>
          <a:chExt cx="0" cy="0"/>
        </a:xfrm>
      </p:grpSpPr>
      <p:sp>
        <p:nvSpPr>
          <p:cNvPr id="2162" name="Google Shape;2162;g55dea8784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55dea8784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Google Shape;2036;g551e1bff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551e1bff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55dea8784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55dea8784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5dea8784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5dea8784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55dea8784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55dea8784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55dea8784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5dea8784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g55dea8784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55dea8784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8" name="Shape 2208"/>
        <p:cNvGrpSpPr/>
        <p:nvPr/>
      </p:nvGrpSpPr>
      <p:grpSpPr>
        <a:xfrm>
          <a:off x="0" y="0"/>
          <a:ext cx="0" cy="0"/>
          <a:chOff x="0" y="0"/>
          <a:chExt cx="0" cy="0"/>
        </a:xfrm>
      </p:grpSpPr>
      <p:sp>
        <p:nvSpPr>
          <p:cNvPr id="2209" name="Google Shape;2209;g55dea8784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55dea8784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Google Shape;2216;g55dea878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55dea8784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4" name="Shape 2224"/>
        <p:cNvGrpSpPr/>
        <p:nvPr/>
      </p:nvGrpSpPr>
      <p:grpSpPr>
        <a:xfrm>
          <a:off x="0" y="0"/>
          <a:ext cx="0" cy="0"/>
          <a:chOff x="0" y="0"/>
          <a:chExt cx="0" cy="0"/>
        </a:xfrm>
      </p:grpSpPr>
      <p:sp>
        <p:nvSpPr>
          <p:cNvPr id="2225" name="Google Shape;2225;g55dea8784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55dea8784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8" name="Shape 2228"/>
        <p:cNvGrpSpPr/>
        <p:nvPr/>
      </p:nvGrpSpPr>
      <p:grpSpPr>
        <a:xfrm>
          <a:off x="0" y="0"/>
          <a:ext cx="0" cy="0"/>
          <a:chOff x="0" y="0"/>
          <a:chExt cx="0" cy="0"/>
        </a:xfrm>
      </p:grpSpPr>
      <p:sp>
        <p:nvSpPr>
          <p:cNvPr id="2229" name="Google Shape;2229;g55dea8784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55dea8784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4" name="Shape 2234"/>
        <p:cNvGrpSpPr/>
        <p:nvPr/>
      </p:nvGrpSpPr>
      <p:grpSpPr>
        <a:xfrm>
          <a:off x="0" y="0"/>
          <a:ext cx="0" cy="0"/>
          <a:chOff x="0" y="0"/>
          <a:chExt cx="0" cy="0"/>
        </a:xfrm>
      </p:grpSpPr>
      <p:sp>
        <p:nvSpPr>
          <p:cNvPr id="2235" name="Google Shape;2235;g55dea8784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55dea8784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8" name="Shape 2048"/>
        <p:cNvGrpSpPr/>
        <p:nvPr/>
      </p:nvGrpSpPr>
      <p:grpSpPr>
        <a:xfrm>
          <a:off x="0" y="0"/>
          <a:ext cx="0" cy="0"/>
          <a:chOff x="0" y="0"/>
          <a:chExt cx="0" cy="0"/>
        </a:xfrm>
      </p:grpSpPr>
      <p:sp>
        <p:nvSpPr>
          <p:cNvPr id="2049" name="Google Shape;2049;g54aa5a18f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54aa5a18f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55dea8784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55dea8784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Google Shape;2248;g55dea87841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55dea8784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55dea8784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55dea8784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Google Shape;2261;g55dea8784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55dea8784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54aa5a18f2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54aa5a18f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g54aa5a18f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54aa5a18f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g55d0dd99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55d0dd99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5dea878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5dea878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3" name="Shape 2083"/>
        <p:cNvGrpSpPr/>
        <p:nvPr/>
      </p:nvGrpSpPr>
      <p:grpSpPr>
        <a:xfrm>
          <a:off x="0" y="0"/>
          <a:ext cx="0" cy="0"/>
          <a:chOff x="0" y="0"/>
          <a:chExt cx="0" cy="0"/>
        </a:xfrm>
      </p:grpSpPr>
      <p:sp>
        <p:nvSpPr>
          <p:cNvPr id="2084" name="Google Shape;2084;g55dea878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55dea878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Google Shape;2091;g55dea878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55dea878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13.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3.png"/><Relationship Id="rId4" Type="http://schemas.openxmlformats.org/officeDocument/2006/relationships/image" Target="../media/image18.png"/><Relationship Id="rId5"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4.png"/><Relationship Id="rId4" Type="http://schemas.openxmlformats.org/officeDocument/2006/relationships/image" Target="../media/image48.png"/><Relationship Id="rId5" Type="http://schemas.openxmlformats.org/officeDocument/2006/relationships/image" Target="../media/image53.png"/><Relationship Id="rId6"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3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9.png"/><Relationship Id="rId4" Type="http://schemas.openxmlformats.org/officeDocument/2006/relationships/image" Target="../media/image71.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101.png"/><Relationship Id="rId4" Type="http://schemas.openxmlformats.org/officeDocument/2006/relationships/image" Target="../media/image79.png"/><Relationship Id="rId5" Type="http://schemas.openxmlformats.org/officeDocument/2006/relationships/image" Target="../media/image69.png"/><Relationship Id="rId6" Type="http://schemas.openxmlformats.org/officeDocument/2006/relationships/image" Target="../media/image64.png"/><Relationship Id="rId7" Type="http://schemas.openxmlformats.org/officeDocument/2006/relationships/image" Target="../media/image72.png"/><Relationship Id="rId8" Type="http://schemas.openxmlformats.org/officeDocument/2006/relationships/image" Target="../media/image5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80.pn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7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8.png"/><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96.png"/><Relationship Id="rId5" Type="http://schemas.openxmlformats.org/officeDocument/2006/relationships/image" Target="../media/image81.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93.png"/><Relationship Id="rId7" Type="http://schemas.openxmlformats.org/officeDocument/2006/relationships/image" Target="../media/image91.png"/><Relationship Id="rId8" Type="http://schemas.openxmlformats.org/officeDocument/2006/relationships/image" Target="../media/image8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9.png"/><Relationship Id="rId3" Type="http://schemas.openxmlformats.org/officeDocument/2006/relationships/image" Target="../media/image18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2.png"/><Relationship Id="rId3" Type="http://schemas.openxmlformats.org/officeDocument/2006/relationships/image" Target="../media/image10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00.png"/><Relationship Id="rId4" Type="http://schemas.openxmlformats.org/officeDocument/2006/relationships/image" Target="../media/image1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00.png"/><Relationship Id="rId4" Type="http://schemas.openxmlformats.org/officeDocument/2006/relationships/image" Target="../media/image1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00.png"/><Relationship Id="rId4" Type="http://schemas.openxmlformats.org/officeDocument/2006/relationships/image" Target="../media/image1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00.png"/><Relationship Id="rId4" Type="http://schemas.openxmlformats.org/officeDocument/2006/relationships/image" Target="../media/image1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6.png"/><Relationship Id="rId3" Type="http://schemas.openxmlformats.org/officeDocument/2006/relationships/image" Target="../media/image9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9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10.png"/><Relationship Id="rId4" Type="http://schemas.openxmlformats.org/officeDocument/2006/relationships/image" Target="../media/image12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110.png"/><Relationship Id="rId4" Type="http://schemas.openxmlformats.org/officeDocument/2006/relationships/image" Target="../media/image12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 Id="rId3" Type="http://schemas.openxmlformats.org/officeDocument/2006/relationships/image" Target="../media/image201.png"/><Relationship Id="rId4" Type="http://schemas.openxmlformats.org/officeDocument/2006/relationships/image" Target="../media/image1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0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4.png"/><Relationship Id="rId4" Type="http://schemas.openxmlformats.org/officeDocument/2006/relationships/image" Target="../media/image119.png"/><Relationship Id="rId5" Type="http://schemas.openxmlformats.org/officeDocument/2006/relationships/image" Target="../media/image1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6.png"/><Relationship Id="rId4" Type="http://schemas.openxmlformats.org/officeDocument/2006/relationships/image" Target="../media/image133.png"/><Relationship Id="rId5" Type="http://schemas.openxmlformats.org/officeDocument/2006/relationships/image" Target="../media/image120.png"/><Relationship Id="rId6" Type="http://schemas.openxmlformats.org/officeDocument/2006/relationships/image" Target="../media/image12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36.png"/><Relationship Id="rId4" Type="http://schemas.openxmlformats.org/officeDocument/2006/relationships/image" Target="../media/image133.png"/><Relationship Id="rId5" Type="http://schemas.openxmlformats.org/officeDocument/2006/relationships/image" Target="../media/image130.png"/><Relationship Id="rId6" Type="http://schemas.openxmlformats.org/officeDocument/2006/relationships/image" Target="../media/image12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1.png"/><Relationship Id="rId4" Type="http://schemas.openxmlformats.org/officeDocument/2006/relationships/image" Target="../media/image129.png"/><Relationship Id="rId5" Type="http://schemas.openxmlformats.org/officeDocument/2006/relationships/image" Target="../media/image13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7.png"/><Relationship Id="rId3" Type="http://schemas.openxmlformats.org/officeDocument/2006/relationships/image" Target="../media/image140.png"/><Relationship Id="rId4" Type="http://schemas.openxmlformats.org/officeDocument/2006/relationships/image" Target="../media/image150.png"/><Relationship Id="rId5" Type="http://schemas.openxmlformats.org/officeDocument/2006/relationships/image" Target="../media/image142.png"/><Relationship Id="rId6" Type="http://schemas.openxmlformats.org/officeDocument/2006/relationships/image" Target="../media/image14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49.png"/><Relationship Id="rId4" Type="http://schemas.openxmlformats.org/officeDocument/2006/relationships/image" Target="../media/image143.png"/><Relationship Id="rId5" Type="http://schemas.openxmlformats.org/officeDocument/2006/relationships/image" Target="../media/image14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 Id="rId3" Type="http://schemas.openxmlformats.org/officeDocument/2006/relationships/image" Target="../media/image141.png"/><Relationship Id="rId4" Type="http://schemas.openxmlformats.org/officeDocument/2006/relationships/image" Target="../media/image148.png"/><Relationship Id="rId5" Type="http://schemas.openxmlformats.org/officeDocument/2006/relationships/image" Target="../media/image144.png"/><Relationship Id="rId6" Type="http://schemas.openxmlformats.org/officeDocument/2006/relationships/image" Target="../media/image154.png"/><Relationship Id="rId7" Type="http://schemas.openxmlformats.org/officeDocument/2006/relationships/image" Target="../media/image1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55.png"/><Relationship Id="rId4" Type="http://schemas.openxmlformats.org/officeDocument/2006/relationships/image" Target="../media/image151.png"/><Relationship Id="rId5" Type="http://schemas.openxmlformats.org/officeDocument/2006/relationships/image" Target="../media/image146.png"/><Relationship Id="rId6" Type="http://schemas.openxmlformats.org/officeDocument/2006/relationships/image" Target="../media/image153.png"/><Relationship Id="rId7" Type="http://schemas.openxmlformats.org/officeDocument/2006/relationships/image" Target="../media/image15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57.png"/><Relationship Id="rId4" Type="http://schemas.openxmlformats.org/officeDocument/2006/relationships/image" Target="../media/image172.png"/><Relationship Id="rId5" Type="http://schemas.openxmlformats.org/officeDocument/2006/relationships/image" Target="../media/image15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6.png"/><Relationship Id="rId3" Type="http://schemas.openxmlformats.org/officeDocument/2006/relationships/image" Target="../media/image158.png"/><Relationship Id="rId4" Type="http://schemas.openxmlformats.org/officeDocument/2006/relationships/image" Target="../media/image180.png"/><Relationship Id="rId5" Type="http://schemas.openxmlformats.org/officeDocument/2006/relationships/image" Target="../media/image169.png"/><Relationship Id="rId6" Type="http://schemas.openxmlformats.org/officeDocument/2006/relationships/image" Target="../media/image161.png"/><Relationship Id="rId7" Type="http://schemas.openxmlformats.org/officeDocument/2006/relationships/image" Target="../media/image168.png"/><Relationship Id="rId8" Type="http://schemas.openxmlformats.org/officeDocument/2006/relationships/image" Target="../media/image16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5.png"/><Relationship Id="rId3" Type="http://schemas.openxmlformats.org/officeDocument/2006/relationships/image" Target="../media/image164.png"/><Relationship Id="rId4" Type="http://schemas.openxmlformats.org/officeDocument/2006/relationships/image" Target="../media/image162.png"/><Relationship Id="rId5" Type="http://schemas.openxmlformats.org/officeDocument/2006/relationships/image" Target="../media/image179.png"/><Relationship Id="rId6" Type="http://schemas.openxmlformats.org/officeDocument/2006/relationships/image" Target="../media/image192.png"/><Relationship Id="rId7" Type="http://schemas.openxmlformats.org/officeDocument/2006/relationships/image" Target="../media/image171.png"/><Relationship Id="rId8" Type="http://schemas.openxmlformats.org/officeDocument/2006/relationships/image" Target="../media/image17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70.png"/><Relationship Id="rId4" Type="http://schemas.openxmlformats.org/officeDocument/2006/relationships/image" Target="../media/image176.png"/><Relationship Id="rId5" Type="http://schemas.openxmlformats.org/officeDocument/2006/relationships/image" Target="../media/image175.png"/><Relationship Id="rId6" Type="http://schemas.openxmlformats.org/officeDocument/2006/relationships/image" Target="../media/image17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86.png"/><Relationship Id="rId9" Type="http://schemas.openxmlformats.org/officeDocument/2006/relationships/image" Target="../media/image197.png"/><Relationship Id="rId5" Type="http://schemas.openxmlformats.org/officeDocument/2006/relationships/image" Target="../media/image182.png"/><Relationship Id="rId6" Type="http://schemas.openxmlformats.org/officeDocument/2006/relationships/image" Target="../media/image183.png"/><Relationship Id="rId7" Type="http://schemas.openxmlformats.org/officeDocument/2006/relationships/image" Target="../media/image196.png"/><Relationship Id="rId8" Type="http://schemas.openxmlformats.org/officeDocument/2006/relationships/image" Target="../media/image18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4.png"/><Relationship Id="rId3" Type="http://schemas.openxmlformats.org/officeDocument/2006/relationships/image" Target="../media/image193.png"/><Relationship Id="rId4" Type="http://schemas.openxmlformats.org/officeDocument/2006/relationships/image" Target="../media/image195.png"/><Relationship Id="rId9"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4.png"/><Relationship Id="rId7" Type="http://schemas.openxmlformats.org/officeDocument/2006/relationships/image" Target="../media/image188.png"/><Relationship Id="rId8" Type="http://schemas.openxmlformats.org/officeDocument/2006/relationships/image" Target="../media/image18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 Id="rId3" Type="http://schemas.openxmlformats.org/officeDocument/2006/relationships/image" Target="../media/image20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8.png"/><Relationship Id="rId3" Type="http://schemas.openxmlformats.org/officeDocument/2006/relationships/image" Target="../media/image19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sp>
        <p:nvSpPr>
          <p:cNvPr id="2025" name="Google Shape;202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7" name="Google Shape;2027;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8" name="Google Shape;2028;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3.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2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2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2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0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Terminal 101</a:t>
            </a:r>
            <a:r>
              <a:rPr lang="en"/>
              <a:t> Day 3</a:t>
            </a:r>
            <a:endParaRPr/>
          </a:p>
        </p:txBody>
      </p:sp>
      <p:sp>
        <p:nvSpPr>
          <p:cNvPr id="2034" name="Google Shape;2034;p104"/>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Undercover Unix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0" name="Shape 2100"/>
        <p:cNvGrpSpPr/>
        <p:nvPr/>
      </p:nvGrpSpPr>
      <p:grpSpPr>
        <a:xfrm>
          <a:off x="0" y="0"/>
          <a:ext cx="0" cy="0"/>
          <a:chOff x="0" y="0"/>
          <a:chExt cx="0" cy="0"/>
        </a:xfrm>
      </p:grpSpPr>
      <p:sp>
        <p:nvSpPr>
          <p:cNvPr id="2101" name="Google Shape;2101;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My First Shell Script</a:t>
            </a:r>
            <a:endParaRPr/>
          </a:p>
        </p:txBody>
      </p:sp>
      <p:sp>
        <p:nvSpPr>
          <p:cNvPr id="2102" name="Google Shape;2102;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03" name="Google Shape;2103;p113"/>
          <p:cNvSpPr txBox="1"/>
          <p:nvPr>
            <p:ph idx="2" type="body"/>
          </p:nvPr>
        </p:nvSpPr>
        <p:spPr>
          <a:xfrm>
            <a:off x="0" y="1085675"/>
            <a:ext cx="8491500" cy="3199200"/>
          </a:xfrm>
          <a:prstGeom prst="rect">
            <a:avLst/>
          </a:prstGeom>
        </p:spPr>
        <p:txBody>
          <a:bodyPr anchorCtr="0" anchor="t" bIns="914400" lIns="457200" spcFirstLastPara="1" rIns="457200" wrap="square" tIns="0">
            <a:noAutofit/>
          </a:bodyPr>
          <a:lstStyle/>
          <a:p>
            <a:pPr indent="0" lvl="0" marL="0" rtl="0" algn="l">
              <a:lnSpc>
                <a:spcPct val="113000"/>
              </a:lnSpc>
              <a:spcBef>
                <a:spcPts val="0"/>
              </a:spcBef>
              <a:spcAft>
                <a:spcPts val="0"/>
              </a:spcAft>
              <a:buNone/>
            </a:pPr>
            <a:r>
              <a:rPr lang="en">
                <a:solidFill>
                  <a:srgbClr val="24292E"/>
                </a:solidFill>
              </a:rPr>
              <a:t>Create a shell script which accomplishes the following actions:</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Creates a folder called Summary.</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Combines all files in the Files folder provided into a single file called </a:t>
            </a:r>
            <a:r>
              <a:rPr lang="en">
                <a:solidFill>
                  <a:srgbClr val="24292E"/>
                </a:solidFill>
                <a:latin typeface="Roboto Mono"/>
                <a:ea typeface="Roboto Mono"/>
                <a:cs typeface="Roboto Mono"/>
                <a:sym typeface="Roboto Mono"/>
              </a:rPr>
              <a:t>MySummary.txt.</a:t>
            </a:r>
            <a:endParaRPr>
              <a:solidFill>
                <a:srgbClr val="24292E"/>
              </a:solidFill>
              <a:latin typeface="Roboto Mono"/>
              <a:ea typeface="Roboto Mono"/>
              <a:cs typeface="Roboto Mono"/>
              <a:sym typeface="Roboto Mono"/>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Moves the </a:t>
            </a:r>
            <a:r>
              <a:rPr lang="en">
                <a:solidFill>
                  <a:srgbClr val="24292E"/>
                </a:solidFill>
                <a:latin typeface="Roboto Mono"/>
                <a:ea typeface="Roboto Mono"/>
                <a:cs typeface="Roboto Mono"/>
                <a:sym typeface="Roboto Mono"/>
              </a:rPr>
              <a:t>MySummary.txt</a:t>
            </a:r>
            <a:r>
              <a:rPr lang="en">
                <a:solidFill>
                  <a:srgbClr val="24292E"/>
                </a:solidFill>
              </a:rPr>
              <a:t> file into the Summary folder.</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Previews the first ten lines of content.</a:t>
            </a:r>
            <a:endParaRPr>
              <a:solidFill>
                <a:srgbClr val="24292E"/>
              </a:solidFill>
            </a:endParaRPr>
          </a:p>
          <a:p>
            <a:pPr indent="0" lvl="0" marL="0" rtl="0" algn="l">
              <a:lnSpc>
                <a:spcPct val="113000"/>
              </a:lnSpc>
              <a:spcBef>
                <a:spcPts val="1000"/>
              </a:spcBef>
              <a:spcAft>
                <a:spcPts val="0"/>
              </a:spcAft>
              <a:buNone/>
            </a:pPr>
            <a:r>
              <a:rPr lang="en">
                <a:solidFill>
                  <a:srgbClr val="24292E"/>
                </a:solidFill>
              </a:rPr>
              <a:t>Run the shell script.</a:t>
            </a:r>
            <a:endParaRPr>
              <a:solidFill>
                <a:srgbClr val="24292E"/>
              </a:solidFill>
            </a:endParaRPr>
          </a:p>
          <a:p>
            <a:pPr indent="0" lvl="0" marL="0" rtl="0" algn="l">
              <a:lnSpc>
                <a:spcPct val="113000"/>
              </a:lnSpc>
              <a:spcBef>
                <a:spcPts val="1000"/>
              </a:spcBef>
              <a:spcAft>
                <a:spcPts val="0"/>
              </a:spcAft>
              <a:buNone/>
            </a:pPr>
            <a:r>
              <a:rPr lang="en">
                <a:solidFill>
                  <a:srgbClr val="24292E"/>
                </a:solidFill>
              </a:rPr>
              <a:t>Hints:</a:t>
            </a:r>
            <a:endParaRPr>
              <a:solidFill>
                <a:srgbClr val="24292E"/>
              </a:solidFill>
            </a:endParaRPr>
          </a:p>
          <a:p>
            <a:pPr indent="-317500" lvl="0" marL="457200" rtl="0" algn="l">
              <a:lnSpc>
                <a:spcPct val="113000"/>
              </a:lnSpc>
              <a:spcBef>
                <a:spcPts val="1000"/>
              </a:spcBef>
              <a:spcAft>
                <a:spcPts val="0"/>
              </a:spcAft>
              <a:buClr>
                <a:srgbClr val="24292E"/>
              </a:buClr>
              <a:buSzPts val="1400"/>
              <a:buFont typeface="Arial"/>
              <a:buChar char="●"/>
            </a:pPr>
            <a:r>
              <a:rPr lang="en">
                <a:solidFill>
                  <a:srgbClr val="24292E"/>
                </a:solidFill>
              </a:rPr>
              <a:t>To start you will first need to create a file. Use the terminal and type</a:t>
            </a:r>
            <a:r>
              <a:rPr lang="en">
                <a:solidFill>
                  <a:srgbClr val="24292E"/>
                </a:solidFill>
                <a:latin typeface="Roboto Mono"/>
                <a:ea typeface="Roboto Mono"/>
                <a:cs typeface="Roboto Mono"/>
                <a:sym typeface="Roboto Mono"/>
              </a:rPr>
              <a:t> touch script.sh.</a:t>
            </a:r>
            <a:endParaRPr>
              <a:solidFill>
                <a:srgbClr val="24292E"/>
              </a:solidFill>
              <a:latin typeface="Roboto Mono"/>
              <a:ea typeface="Roboto Mono"/>
              <a:cs typeface="Roboto Mono"/>
              <a:sym typeface="Roboto Mono"/>
            </a:endParaRPr>
          </a:p>
          <a:p>
            <a:pPr indent="-317500" lvl="0" marL="457200" rtl="0" algn="l">
              <a:lnSpc>
                <a:spcPct val="113000"/>
              </a:lnSpc>
              <a:spcBef>
                <a:spcPts val="1000"/>
              </a:spcBef>
              <a:spcAft>
                <a:spcPts val="0"/>
              </a:spcAft>
              <a:buClr>
                <a:srgbClr val="24292E"/>
              </a:buClr>
              <a:buSzPts val="1400"/>
              <a:buFont typeface="Roboto"/>
              <a:buChar char="●"/>
            </a:pPr>
            <a:r>
              <a:rPr lang="en">
                <a:solidFill>
                  <a:srgbClr val="24292E"/>
                </a:solidFill>
              </a:rPr>
              <a:t>Consider testing the individual commands of your shell script in the command line. And then copy and paste into the shell script. Start where you feel comfortable before transitioning to what's new.</a:t>
            </a:r>
            <a:endParaRPr>
              <a:solidFill>
                <a:srgbClr val="24292E"/>
              </a:solidFill>
            </a:endParaRPr>
          </a:p>
          <a:p>
            <a:pPr indent="0" lvl="0" marL="0" rtl="0" algn="l">
              <a:lnSpc>
                <a:spcPct val="113000"/>
              </a:lnSpc>
              <a:spcBef>
                <a:spcPts val="1000"/>
              </a:spcBef>
              <a:spcAft>
                <a:spcPts val="1000"/>
              </a:spcAft>
              <a:buNone/>
            </a:pPr>
            <a:r>
              <a:t/>
            </a:r>
            <a:endParaRPr/>
          </a:p>
        </p:txBody>
      </p:sp>
      <p:sp>
        <p:nvSpPr>
          <p:cNvPr id="2104" name="Google Shape;2104;p11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0" name="Google Shape;2110;p114"/>
          <p:cNvSpPr txBox="1"/>
          <p:nvPr/>
        </p:nvSpPr>
        <p:spPr>
          <a:xfrm>
            <a:off x="2486950" y="3678400"/>
            <a:ext cx="4207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My First Shell Script</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New Commands</a:t>
            </a:r>
            <a:endParaRPr/>
          </a:p>
          <a:p>
            <a:pPr indent="0" lvl="0" marL="0" rtl="0" algn="ctr">
              <a:spcBef>
                <a:spcPts val="0"/>
              </a:spcBef>
              <a:spcAft>
                <a:spcPts val="0"/>
              </a:spcAft>
              <a:buNone/>
            </a:pPr>
            <a:r>
              <a:rPr lang="en"/>
              <a:t>a</a:t>
            </a:r>
            <a:r>
              <a:rPr lang="en"/>
              <a:t>nd </a:t>
            </a:r>
            <a:r>
              <a:rPr lang="en">
                <a:latin typeface="Roboto Mono"/>
                <a:ea typeface="Roboto Mono"/>
                <a:cs typeface="Roboto Mono"/>
                <a:sym typeface="Roboto Mono"/>
              </a:rPr>
              <a:t>echo</a:t>
            </a:r>
            <a:endParaRPr>
              <a:latin typeface="Roboto Mono"/>
              <a:ea typeface="Roboto Mono"/>
              <a:cs typeface="Roboto Mono"/>
              <a:sym typeface="Roboto Mono"/>
            </a:endParaRPr>
          </a:p>
        </p:txBody>
      </p:sp>
      <p:sp>
        <p:nvSpPr>
          <p:cNvPr id="2116" name="Google Shape;2116;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Google Shape;2121;p116"/>
          <p:cNvSpPr txBox="1"/>
          <p:nvPr>
            <p:ph type="title"/>
          </p:nvPr>
        </p:nvSpPr>
        <p:spPr>
          <a:xfrm>
            <a:off x="2553525" y="1356300"/>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400"/>
              <a:t>As security professionals, you’ll be expected to expand your knowledge set on the fly. </a:t>
            </a:r>
            <a:endParaRPr i="1" sz="2400"/>
          </a:p>
          <a:p>
            <a:pPr indent="0" lvl="0" marL="0" rtl="0" algn="l">
              <a:spcBef>
                <a:spcPts val="0"/>
              </a:spcBef>
              <a:spcAft>
                <a:spcPts val="0"/>
              </a:spcAft>
              <a:buNone/>
            </a:pPr>
            <a:r>
              <a:t/>
            </a:r>
            <a:endParaRPr i="1" sz="2400"/>
          </a:p>
          <a:p>
            <a:pPr indent="0" lvl="0" marL="0" rtl="0" algn="l">
              <a:spcBef>
                <a:spcPts val="0"/>
              </a:spcBef>
              <a:spcAft>
                <a:spcPts val="0"/>
              </a:spcAft>
              <a:buNone/>
            </a:pPr>
            <a:r>
              <a:rPr i="1" lang="en" sz="2400"/>
              <a:t>It is important to get comfortable with the process of learning new commands. </a:t>
            </a:r>
            <a:endParaRPr i="1" sz="2400"/>
          </a:p>
        </p:txBody>
      </p:sp>
      <p:sp>
        <p:nvSpPr>
          <p:cNvPr id="2122" name="Google Shape;2122;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Google Shape;2127;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8" name="Google Shape;2128;p11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Tar Command</a:t>
            </a:r>
            <a:endParaRPr>
              <a:solidFill>
                <a:srgbClr val="F1C232"/>
              </a:solidFill>
            </a:endParaRPr>
          </a:p>
        </p:txBody>
      </p:sp>
      <p:sp>
        <p:nvSpPr>
          <p:cNvPr id="2129" name="Google Shape;2129;p117"/>
          <p:cNvSpPr txBox="1"/>
          <p:nvPr/>
        </p:nvSpPr>
        <p:spPr>
          <a:xfrm>
            <a:off x="3044850" y="803750"/>
            <a:ext cx="23073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Times New Roman"/>
                <a:ea typeface="Times New Roman"/>
                <a:cs typeface="Times New Roman"/>
                <a:sym typeface="Times New Roman"/>
              </a:rPr>
              <a:t>S</a:t>
            </a:r>
            <a:r>
              <a:rPr lang="en" sz="1600">
                <a:solidFill>
                  <a:srgbClr val="CC0000"/>
                </a:solidFill>
                <a:latin typeface="Times New Roman"/>
                <a:ea typeface="Times New Roman"/>
                <a:cs typeface="Times New Roman"/>
                <a:sym typeface="Times New Roman"/>
              </a:rPr>
              <a:t>e</a:t>
            </a:r>
            <a:r>
              <a:rPr lang="en" sz="1600">
                <a:solidFill>
                  <a:srgbClr val="F1C232"/>
                </a:solidFill>
                <a:latin typeface="Times New Roman"/>
                <a:ea typeface="Times New Roman"/>
                <a:cs typeface="Times New Roman"/>
                <a:sym typeface="Times New Roman"/>
              </a:rPr>
              <a:t>a</a:t>
            </a:r>
            <a:r>
              <a:rPr lang="en" sz="1600">
                <a:solidFill>
                  <a:srgbClr val="1155CC"/>
                </a:solidFill>
                <a:latin typeface="Times New Roman"/>
                <a:ea typeface="Times New Roman"/>
                <a:cs typeface="Times New Roman"/>
                <a:sym typeface="Times New Roman"/>
              </a:rPr>
              <a:t>r</a:t>
            </a:r>
            <a:r>
              <a:rPr lang="en" sz="1600">
                <a:solidFill>
                  <a:srgbClr val="38761D"/>
                </a:solidFill>
                <a:latin typeface="Times New Roman"/>
                <a:ea typeface="Times New Roman"/>
                <a:cs typeface="Times New Roman"/>
                <a:sym typeface="Times New Roman"/>
              </a:rPr>
              <a:t>c</a:t>
            </a:r>
            <a:r>
              <a:rPr lang="en" sz="1600">
                <a:solidFill>
                  <a:srgbClr val="1155CC"/>
                </a:solidFill>
                <a:latin typeface="Times New Roman"/>
                <a:ea typeface="Times New Roman"/>
                <a:cs typeface="Times New Roman"/>
                <a:sym typeface="Times New Roman"/>
              </a:rPr>
              <a:t>h</a:t>
            </a:r>
            <a:endParaRPr sz="1600">
              <a:solidFill>
                <a:srgbClr val="1155CC"/>
              </a:solidFill>
              <a:latin typeface="Times New Roman"/>
              <a:ea typeface="Times New Roman"/>
              <a:cs typeface="Times New Roman"/>
              <a:sym typeface="Times New Roman"/>
            </a:endParaRPr>
          </a:p>
        </p:txBody>
      </p:sp>
      <p:sp>
        <p:nvSpPr>
          <p:cNvPr id="2130" name="Google Shape;2130;p117"/>
          <p:cNvSpPr txBox="1"/>
          <p:nvPr/>
        </p:nvSpPr>
        <p:spPr>
          <a:xfrm>
            <a:off x="3139500" y="1125350"/>
            <a:ext cx="2118000" cy="27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How to tar on the command line</a:t>
            </a:r>
            <a:endParaRPr sz="11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6" name="Google Shape;2136;p1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echo</a:t>
            </a:r>
            <a:r>
              <a:rPr lang="en">
                <a:solidFill>
                  <a:srgbClr val="F1C232"/>
                </a:solidFill>
              </a:rPr>
              <a:t> Command</a:t>
            </a:r>
            <a:endParaRPr>
              <a:solidFill>
                <a:srgbClr val="F1C232"/>
              </a:solidFill>
            </a:endParaRPr>
          </a:p>
        </p:txBody>
      </p:sp>
      <p:sp>
        <p:nvSpPr>
          <p:cNvPr id="2137" name="Google Shape;2137;p118"/>
          <p:cNvSpPr txBox="1"/>
          <p:nvPr/>
        </p:nvSpPr>
        <p:spPr>
          <a:xfrm>
            <a:off x="3044850" y="803750"/>
            <a:ext cx="23073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B5394"/>
                </a:solidFill>
                <a:latin typeface="Times New Roman"/>
                <a:ea typeface="Times New Roman"/>
                <a:cs typeface="Times New Roman"/>
                <a:sym typeface="Times New Roman"/>
              </a:rPr>
              <a:t>S</a:t>
            </a:r>
            <a:r>
              <a:rPr lang="en" sz="1600">
                <a:solidFill>
                  <a:srgbClr val="CC0000"/>
                </a:solidFill>
                <a:latin typeface="Times New Roman"/>
                <a:ea typeface="Times New Roman"/>
                <a:cs typeface="Times New Roman"/>
                <a:sym typeface="Times New Roman"/>
              </a:rPr>
              <a:t>e</a:t>
            </a:r>
            <a:r>
              <a:rPr lang="en" sz="1600">
                <a:solidFill>
                  <a:srgbClr val="F1C232"/>
                </a:solidFill>
                <a:latin typeface="Times New Roman"/>
                <a:ea typeface="Times New Roman"/>
                <a:cs typeface="Times New Roman"/>
                <a:sym typeface="Times New Roman"/>
              </a:rPr>
              <a:t>a</a:t>
            </a:r>
            <a:r>
              <a:rPr lang="en" sz="1600">
                <a:solidFill>
                  <a:srgbClr val="1155CC"/>
                </a:solidFill>
                <a:latin typeface="Times New Roman"/>
                <a:ea typeface="Times New Roman"/>
                <a:cs typeface="Times New Roman"/>
                <a:sym typeface="Times New Roman"/>
              </a:rPr>
              <a:t>r</a:t>
            </a:r>
            <a:r>
              <a:rPr lang="en" sz="1600">
                <a:solidFill>
                  <a:srgbClr val="38761D"/>
                </a:solidFill>
                <a:latin typeface="Times New Roman"/>
                <a:ea typeface="Times New Roman"/>
                <a:cs typeface="Times New Roman"/>
                <a:sym typeface="Times New Roman"/>
              </a:rPr>
              <a:t>c</a:t>
            </a:r>
            <a:r>
              <a:rPr lang="en" sz="1600">
                <a:solidFill>
                  <a:srgbClr val="1155CC"/>
                </a:solidFill>
                <a:latin typeface="Times New Roman"/>
                <a:ea typeface="Times New Roman"/>
                <a:cs typeface="Times New Roman"/>
                <a:sym typeface="Times New Roman"/>
              </a:rPr>
              <a:t>h</a:t>
            </a:r>
            <a:endParaRPr sz="1600">
              <a:solidFill>
                <a:srgbClr val="1155CC"/>
              </a:solidFill>
              <a:latin typeface="Times New Roman"/>
              <a:ea typeface="Times New Roman"/>
              <a:cs typeface="Times New Roman"/>
              <a:sym typeface="Times New Roman"/>
            </a:endParaRPr>
          </a:p>
        </p:txBody>
      </p:sp>
      <p:sp>
        <p:nvSpPr>
          <p:cNvPr id="2138" name="Google Shape;2138;p118"/>
          <p:cNvSpPr txBox="1"/>
          <p:nvPr/>
        </p:nvSpPr>
        <p:spPr>
          <a:xfrm>
            <a:off x="3139500" y="1125350"/>
            <a:ext cx="2118000" cy="274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How to write to a file</a:t>
            </a:r>
            <a:endParaRPr sz="11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11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144" name="Google Shape;214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45" name="Google Shape;2145;p11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Writing to a File</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In this activity, you will use their research skills to master new Unix commands for writing and appending to files.</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t/>
            </a:r>
            <a:endParaRPr sz="1400">
              <a:solidFill>
                <a:srgbClr val="24292E"/>
              </a:solidFill>
            </a:endParaRPr>
          </a:p>
          <a:p>
            <a:pPr indent="0" lvl="0" marL="0" rtl="0" algn="l">
              <a:spcBef>
                <a:spcPts val="0"/>
              </a:spcBef>
              <a:spcAft>
                <a:spcPts val="0"/>
              </a:spcAft>
              <a:buNone/>
            </a:pPr>
            <a:r>
              <a:rPr lang="en" sz="1800">
                <a:solidFill>
                  <a:srgbClr val="24292E"/>
                </a:solidFill>
              </a:rPr>
              <a:t>Instructions sent via Slack.</a:t>
            </a:r>
            <a:endParaRPr sz="1800">
              <a:solidFill>
                <a:srgbClr val="24292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9" name="Shape 2149"/>
        <p:cNvGrpSpPr/>
        <p:nvPr/>
      </p:nvGrpSpPr>
      <p:grpSpPr>
        <a:xfrm>
          <a:off x="0" y="0"/>
          <a:ext cx="0" cy="0"/>
          <a:chOff x="0" y="0"/>
          <a:chExt cx="0" cy="0"/>
        </a:xfrm>
      </p:grpSpPr>
      <p:sp>
        <p:nvSpPr>
          <p:cNvPr id="2150" name="Google Shape;2150;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Writing to a File</a:t>
            </a:r>
            <a:endParaRPr/>
          </a:p>
        </p:txBody>
      </p:sp>
      <p:sp>
        <p:nvSpPr>
          <p:cNvPr id="2151" name="Google Shape;2151;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52" name="Google Shape;2152;p120"/>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solidFill>
                  <a:srgbClr val="24292E"/>
                </a:solidFill>
              </a:rPr>
              <a:t>Using the Readings folder as a starting place, create a shell script that accomplishes the following:</a:t>
            </a:r>
            <a:endParaRPr sz="1800">
              <a:solidFill>
                <a:srgbClr val="24292E"/>
              </a:solidFill>
            </a:endParaRPr>
          </a:p>
          <a:p>
            <a:pPr indent="-342900" lvl="0" marL="457200" rtl="0" algn="l">
              <a:lnSpc>
                <a:spcPct val="115000"/>
              </a:lnSpc>
              <a:spcBef>
                <a:spcPts val="120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Create a new file called </a:t>
            </a:r>
            <a:r>
              <a:rPr lang="en" sz="1800">
                <a:solidFill>
                  <a:srgbClr val="24292E"/>
                </a:solidFill>
                <a:latin typeface="Roboto Mono Light"/>
                <a:ea typeface="Roboto Mono Light"/>
                <a:cs typeface="Roboto Mono Light"/>
                <a:sym typeface="Roboto Mono Light"/>
              </a:rPr>
              <a:t>MyFile.txt</a:t>
            </a:r>
            <a:r>
              <a:rPr lang="en" sz="1800">
                <a:solidFill>
                  <a:srgbClr val="24292E"/>
                </a:solidFill>
                <a:latin typeface="Roboto Light"/>
                <a:ea typeface="Roboto Light"/>
                <a:cs typeface="Roboto Light"/>
                <a:sym typeface="Roboto Light"/>
              </a:rPr>
              <a:t>. </a:t>
            </a:r>
            <a:endParaRPr sz="1800">
              <a:solidFill>
                <a:srgbClr val="24292E"/>
              </a:solidFill>
              <a:latin typeface="Roboto Light"/>
              <a:ea typeface="Roboto Light"/>
              <a:cs typeface="Roboto Light"/>
              <a:sym typeface="Roboto Light"/>
            </a:endParaRPr>
          </a:p>
          <a:p>
            <a:pPr indent="-342900" lvl="0" marL="457200" rtl="0" algn="l">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In the file, add the following line of text: "Hey there! This is my sentence".</a:t>
            </a:r>
            <a:endParaRPr sz="1800">
              <a:solidFill>
                <a:srgbClr val="24292E"/>
              </a:solidFill>
              <a:latin typeface="Roboto Light"/>
              <a:ea typeface="Roboto Light"/>
              <a:cs typeface="Roboto Light"/>
              <a:sym typeface="Roboto Light"/>
            </a:endParaRPr>
          </a:p>
          <a:p>
            <a:pPr indent="-342900" lvl="0" marL="457200" rtl="0" algn="l">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Clear the </a:t>
            </a:r>
            <a:r>
              <a:rPr lang="en" sz="1800">
                <a:solidFill>
                  <a:srgbClr val="24292E"/>
                </a:solidFill>
                <a:latin typeface="Roboto Mono Light"/>
                <a:ea typeface="Roboto Mono Light"/>
                <a:cs typeface="Roboto Mono Light"/>
                <a:sym typeface="Roboto Mono Light"/>
              </a:rPr>
              <a:t>Pride.txt</a:t>
            </a:r>
            <a:r>
              <a:rPr lang="en" sz="1800">
                <a:solidFill>
                  <a:srgbClr val="24292E"/>
                </a:solidFill>
                <a:latin typeface="Roboto Light"/>
                <a:ea typeface="Roboto Light"/>
                <a:cs typeface="Roboto Light"/>
                <a:sym typeface="Roboto Light"/>
              </a:rPr>
              <a:t> file and insert a line of replacement text.</a:t>
            </a:r>
            <a:endParaRPr sz="1800">
              <a:solidFill>
                <a:srgbClr val="24292E"/>
              </a:solidFill>
              <a:latin typeface="Roboto Light"/>
              <a:ea typeface="Roboto Light"/>
              <a:cs typeface="Roboto Light"/>
              <a:sym typeface="Roboto Light"/>
            </a:endParaRPr>
          </a:p>
          <a:p>
            <a:pPr indent="-342900" lvl="0" marL="457200" rtl="0" algn="l">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Add a line of text to the bottom of the </a:t>
            </a:r>
            <a:r>
              <a:rPr lang="en" sz="1800">
                <a:solidFill>
                  <a:srgbClr val="24292E"/>
                </a:solidFill>
                <a:latin typeface="Roboto Mono Light"/>
                <a:ea typeface="Roboto Mono Light"/>
                <a:cs typeface="Roboto Mono Light"/>
                <a:sym typeface="Roboto Mono Light"/>
              </a:rPr>
              <a:t>Alice.txt</a:t>
            </a:r>
            <a:r>
              <a:rPr lang="en" sz="1800">
                <a:solidFill>
                  <a:srgbClr val="24292E"/>
                </a:solidFill>
                <a:latin typeface="Roboto Light"/>
                <a:ea typeface="Roboto Light"/>
                <a:cs typeface="Roboto Light"/>
                <a:sym typeface="Roboto Light"/>
              </a:rPr>
              <a:t> file.</a:t>
            </a:r>
            <a:endParaRPr sz="1800">
              <a:solidFill>
                <a:srgbClr val="24292E"/>
              </a:solidFill>
              <a:latin typeface="Roboto Light"/>
              <a:ea typeface="Roboto Light"/>
              <a:cs typeface="Roboto Light"/>
              <a:sym typeface="Roboto Light"/>
            </a:endParaRPr>
          </a:p>
          <a:p>
            <a:pPr indent="0" lvl="0" marL="0" rtl="0" algn="l">
              <a:spcBef>
                <a:spcPts val="1200"/>
              </a:spcBef>
              <a:spcAft>
                <a:spcPts val="800"/>
              </a:spcAft>
              <a:buNone/>
            </a:pPr>
            <a:r>
              <a:t/>
            </a:r>
            <a:endParaRPr/>
          </a:p>
        </p:txBody>
      </p:sp>
      <p:sp>
        <p:nvSpPr>
          <p:cNvPr id="2153" name="Google Shape;2153;p12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154" name="Google Shape;2154;p12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0" name="Google Shape;2160;p121"/>
          <p:cNvSpPr txBox="1"/>
          <p:nvPr/>
        </p:nvSpPr>
        <p:spPr>
          <a:xfrm>
            <a:off x="2486950" y="3678400"/>
            <a:ext cx="4207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Writing a File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4" name="Shape 2164"/>
        <p:cNvGrpSpPr/>
        <p:nvPr/>
      </p:nvGrpSpPr>
      <p:grpSpPr>
        <a:xfrm>
          <a:off x="0" y="0"/>
          <a:ext cx="0" cy="0"/>
          <a:chOff x="0" y="0"/>
          <a:chExt cx="0" cy="0"/>
        </a:xfrm>
      </p:grpSpPr>
      <p:sp>
        <p:nvSpPr>
          <p:cNvPr id="2165" name="Google Shape;2165;p1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sed</a:t>
            </a:r>
            <a:endParaRPr/>
          </a:p>
        </p:txBody>
      </p:sp>
      <p:sp>
        <p:nvSpPr>
          <p:cNvPr id="2166" name="Google Shape;2166;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sp>
        <p:nvSpPr>
          <p:cNvPr id="2039" name="Google Shape;203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0" name="Google Shape;2040;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41" name="Google Shape;204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42" name="Google Shape;2042;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3" name="Google Shape;2043;p105"/>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Create and execute shell scripts using Unix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Employ research and documentation to identify new commands for unfamiliar situations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sed to make substitutions to a file. </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awk to make changes to a file. </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044" name="Google Shape;2044;p105"/>
          <p:cNvSpPr/>
          <p:nvPr/>
        </p:nvSpPr>
        <p:spPr>
          <a:xfrm>
            <a:off x="430175" y="1746238"/>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5"/>
          <p:cNvSpPr/>
          <p:nvPr/>
        </p:nvSpPr>
        <p:spPr>
          <a:xfrm>
            <a:off x="430175" y="2996713"/>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5"/>
          <p:cNvSpPr/>
          <p:nvPr/>
        </p:nvSpPr>
        <p:spPr>
          <a:xfrm>
            <a:off x="430175" y="2567375"/>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5"/>
          <p:cNvSpPr/>
          <p:nvPr/>
        </p:nvSpPr>
        <p:spPr>
          <a:xfrm>
            <a:off x="430175" y="1351088"/>
            <a:ext cx="319500" cy="3156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0" name="Shape 2170"/>
        <p:cNvGrpSpPr/>
        <p:nvPr/>
      </p:nvGrpSpPr>
      <p:grpSpPr>
        <a:xfrm>
          <a:off x="0" y="0"/>
          <a:ext cx="0" cy="0"/>
          <a:chOff x="0" y="0"/>
          <a:chExt cx="0" cy="0"/>
        </a:xfrm>
      </p:grpSpPr>
      <p:sp>
        <p:nvSpPr>
          <p:cNvPr id="2171" name="Google Shape;2171;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72" name="Google Shape;2172;p123"/>
          <p:cNvPicPr preferRelativeResize="0"/>
          <p:nvPr/>
        </p:nvPicPr>
        <p:blipFill>
          <a:blip r:embed="rId3">
            <a:alphaModFix/>
          </a:blip>
          <a:stretch>
            <a:fillRect/>
          </a:stretch>
        </p:blipFill>
        <p:spPr>
          <a:xfrm>
            <a:off x="1594326" y="1911876"/>
            <a:ext cx="902074" cy="1319750"/>
          </a:xfrm>
          <a:prstGeom prst="rect">
            <a:avLst/>
          </a:prstGeom>
          <a:noFill/>
          <a:ln>
            <a:noFill/>
          </a:ln>
        </p:spPr>
      </p:pic>
      <p:sp>
        <p:nvSpPr>
          <p:cNvPr id="2173" name="Google Shape;2173;p123"/>
          <p:cNvSpPr txBox="1"/>
          <p:nvPr/>
        </p:nvSpPr>
        <p:spPr>
          <a:xfrm>
            <a:off x="2808450" y="1834475"/>
            <a:ext cx="52953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4292E"/>
                </a:solidFill>
                <a:highlight>
                  <a:srgbClr val="FFFFFF"/>
                </a:highlight>
                <a:latin typeface="Roboto Mono"/>
                <a:ea typeface="Roboto Mono"/>
                <a:cs typeface="Roboto Mono"/>
                <a:sym typeface="Roboto Mono"/>
              </a:rPr>
              <a:t>s</a:t>
            </a:r>
            <a:r>
              <a:rPr b="1" lang="en" sz="2400">
                <a:solidFill>
                  <a:srgbClr val="24292E"/>
                </a:solidFill>
                <a:highlight>
                  <a:srgbClr val="FFFFFF"/>
                </a:highlight>
                <a:latin typeface="Roboto Mono"/>
                <a:ea typeface="Roboto Mono"/>
                <a:cs typeface="Roboto Mono"/>
                <a:sym typeface="Roboto Mono"/>
              </a:rPr>
              <a:t>ed</a:t>
            </a:r>
            <a:r>
              <a:rPr lang="en" sz="2400">
                <a:solidFill>
                  <a:srgbClr val="24292E"/>
                </a:solidFill>
                <a:highlight>
                  <a:srgbClr val="FFFFFF"/>
                </a:highlight>
                <a:latin typeface="Roboto"/>
                <a:ea typeface="Roboto"/>
                <a:cs typeface="Roboto"/>
                <a:sym typeface="Roboto"/>
              </a:rPr>
              <a:t> </a:t>
            </a:r>
            <a:r>
              <a:rPr b="1" lang="en" sz="2400">
                <a:solidFill>
                  <a:srgbClr val="24292E"/>
                </a:solidFill>
                <a:highlight>
                  <a:srgbClr val="FFFFFF"/>
                </a:highlight>
                <a:latin typeface="Roboto"/>
                <a:ea typeface="Roboto"/>
                <a:cs typeface="Roboto"/>
                <a:sym typeface="Roboto"/>
              </a:rPr>
              <a:t>(Stream Editor)</a:t>
            </a:r>
            <a:r>
              <a:rPr lang="en" sz="2400">
                <a:solidFill>
                  <a:srgbClr val="24292E"/>
                </a:solidFill>
                <a:highlight>
                  <a:srgbClr val="FFFFFF"/>
                </a:highlight>
                <a:latin typeface="Roboto"/>
                <a:ea typeface="Roboto"/>
                <a:cs typeface="Roboto"/>
                <a:sym typeface="Roboto"/>
              </a:rPr>
              <a:t> also for quick edits and substitution for text files on the command line. </a:t>
            </a:r>
            <a:endParaRPr sz="24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9" name="Google Shape;2179;p12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s</a:t>
            </a:r>
            <a:r>
              <a:rPr lang="en">
                <a:solidFill>
                  <a:srgbClr val="F1C232"/>
                </a:solidFill>
              </a:rPr>
              <a:t>ed Command</a:t>
            </a:r>
            <a:endParaRPr>
              <a:solidFill>
                <a:srgbClr val="F1C232"/>
              </a:solidFill>
            </a:endParaRPr>
          </a:p>
        </p:txBody>
      </p:sp>
      <p:sp>
        <p:nvSpPr>
          <p:cNvPr id="2180" name="Google Shape;2180;p124"/>
          <p:cNvSpPr txBox="1"/>
          <p:nvPr/>
        </p:nvSpPr>
        <p:spPr>
          <a:xfrm>
            <a:off x="3177225" y="1068525"/>
            <a:ext cx="17304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Find &amp; Replace</a:t>
            </a:r>
            <a:endParaRPr>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t>
            </a:r>
            <a:r>
              <a:rPr lang="en"/>
              <a:t>ed Find and Replace</a:t>
            </a:r>
            <a:endParaRPr/>
          </a:p>
        </p:txBody>
      </p:sp>
      <p:sp>
        <p:nvSpPr>
          <p:cNvPr id="2186" name="Google Shape;2186;p125"/>
          <p:cNvSpPr txBox="1"/>
          <p:nvPr>
            <p:ph idx="1" type="subTitle"/>
          </p:nvPr>
        </p:nvSpPr>
        <p:spPr>
          <a:xfrm>
            <a:off x="0" y="999688"/>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a:solidFill>
                  <a:srgbClr val="24292E"/>
                </a:solidFill>
                <a:latin typeface="Roboto Mono"/>
                <a:ea typeface="Roboto Mono"/>
                <a:cs typeface="Roboto Mono"/>
                <a:sym typeface="Roboto Mono"/>
              </a:rPr>
              <a:t>sed 's/clank/clink/g' othello.txt &gt; othello_new.txt</a:t>
            </a:r>
            <a:endParaRPr>
              <a:latin typeface="Roboto Mono"/>
              <a:ea typeface="Roboto Mono"/>
              <a:cs typeface="Roboto Mono"/>
              <a:sym typeface="Roboto Mono"/>
            </a:endParaRPr>
          </a:p>
        </p:txBody>
      </p:sp>
      <p:sp>
        <p:nvSpPr>
          <p:cNvPr id="2187" name="Google Shape;2187;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8" name="Google Shape;2188;p125"/>
          <p:cNvSpPr txBox="1"/>
          <p:nvPr>
            <p:ph idx="3" type="body"/>
          </p:nvPr>
        </p:nvSpPr>
        <p:spPr>
          <a:xfrm>
            <a:off x="175" y="1830475"/>
            <a:ext cx="9144000" cy="30759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Clr>
                <a:schemeClr val="dk1"/>
              </a:buClr>
              <a:buSzPts val="1100"/>
              <a:buFont typeface="Arial"/>
              <a:buNone/>
            </a:pPr>
            <a:r>
              <a:rPr lang="en" sz="1500">
                <a:solidFill>
                  <a:schemeClr val="dk1"/>
                </a:solidFill>
                <a:latin typeface="Roboto Mono"/>
                <a:ea typeface="Roboto Mono"/>
                <a:cs typeface="Roboto Mono"/>
                <a:sym typeface="Roboto Mono"/>
              </a:rPr>
              <a:t>sed</a:t>
            </a:r>
            <a:r>
              <a:rPr lang="en" sz="1500">
                <a:solidFill>
                  <a:schemeClr val="dk1"/>
                </a:solidFill>
                <a:latin typeface="Roboto Light"/>
                <a:ea typeface="Roboto Light"/>
                <a:cs typeface="Roboto Light"/>
                <a:sym typeface="Roboto Light"/>
              </a:rPr>
              <a:t> is the first part that runs the program.</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0"/>
              </a:spcAft>
              <a:buClr>
                <a:schemeClr val="dk1"/>
              </a:buClr>
              <a:buSzPts val="1100"/>
              <a:buFont typeface="Arial"/>
              <a:buNone/>
            </a:pPr>
            <a:r>
              <a:rPr lang="en" sz="1500">
                <a:solidFill>
                  <a:schemeClr val="dk1"/>
                </a:solidFill>
              </a:rPr>
              <a:t>s</a:t>
            </a:r>
            <a:r>
              <a:rPr lang="en" sz="1500">
                <a:solidFill>
                  <a:schemeClr val="dk1"/>
                </a:solidFill>
                <a:latin typeface="Roboto Light"/>
                <a:ea typeface="Roboto Light"/>
                <a:cs typeface="Roboto Light"/>
                <a:sym typeface="Roboto Light"/>
              </a:rPr>
              <a:t> is 'substitute' option for sed, telling it that specific substitutions are coming next.</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0"/>
              </a:spcAft>
              <a:buClr>
                <a:schemeClr val="dk1"/>
              </a:buClr>
              <a:buSzPts val="1100"/>
              <a:buFont typeface="Arial"/>
              <a:buNone/>
            </a:pPr>
            <a:r>
              <a:rPr lang="en" sz="1500">
                <a:solidFill>
                  <a:schemeClr val="dk1"/>
                </a:solidFill>
              </a:rPr>
              <a:t>/clank/</a:t>
            </a:r>
            <a:r>
              <a:rPr lang="en" sz="1500">
                <a:solidFill>
                  <a:schemeClr val="dk1"/>
                </a:solidFill>
                <a:latin typeface="Roboto Light"/>
                <a:ea typeface="Roboto Light"/>
                <a:cs typeface="Roboto Light"/>
                <a:sym typeface="Roboto Light"/>
              </a:rPr>
              <a:t> is the pattern that sed will search for.</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0"/>
              </a:spcAft>
              <a:buClr>
                <a:schemeClr val="dk1"/>
              </a:buClr>
              <a:buSzPts val="1100"/>
              <a:buFont typeface="Arial"/>
              <a:buNone/>
            </a:pPr>
            <a:r>
              <a:rPr lang="en" sz="1500">
                <a:solidFill>
                  <a:schemeClr val="dk1"/>
                </a:solidFill>
              </a:rPr>
              <a:t>/clink/</a:t>
            </a:r>
            <a:r>
              <a:rPr lang="en" sz="1500">
                <a:solidFill>
                  <a:schemeClr val="dk1"/>
                </a:solidFill>
                <a:latin typeface="Roboto Light"/>
                <a:ea typeface="Roboto Light"/>
                <a:cs typeface="Roboto Light"/>
                <a:sym typeface="Roboto Light"/>
              </a:rPr>
              <a:t> is the string that will be substituted whenever the first pattern is matched.</a:t>
            </a:r>
            <a:endParaRPr sz="1500">
              <a:solidFill>
                <a:schemeClr val="dk1"/>
              </a:solidFill>
              <a:latin typeface="Roboto Light"/>
              <a:ea typeface="Roboto Light"/>
              <a:cs typeface="Roboto Light"/>
              <a:sym typeface="Roboto Light"/>
            </a:endParaRPr>
          </a:p>
          <a:p>
            <a:pPr indent="0" lvl="0" marL="0" rtl="0" algn="l">
              <a:lnSpc>
                <a:spcPct val="150000"/>
              </a:lnSpc>
              <a:spcBef>
                <a:spcPts val="500"/>
              </a:spcBef>
              <a:spcAft>
                <a:spcPts val="500"/>
              </a:spcAft>
              <a:buNone/>
            </a:pPr>
            <a:r>
              <a:rPr lang="en" sz="1500">
                <a:solidFill>
                  <a:schemeClr val="dk1"/>
                </a:solidFill>
              </a:rPr>
              <a:t>g</a:t>
            </a:r>
            <a:r>
              <a:rPr lang="en" sz="1500">
                <a:solidFill>
                  <a:schemeClr val="dk1"/>
                </a:solidFill>
                <a:latin typeface="Roboto Light"/>
                <a:ea typeface="Roboto Light"/>
                <a:cs typeface="Roboto Light"/>
                <a:sym typeface="Roboto Light"/>
              </a:rPr>
              <a:t> means to apply this substitution 'globally'</a:t>
            </a:r>
            <a:endParaRPr>
              <a:latin typeface="Roboto Light"/>
              <a:ea typeface="Roboto Light"/>
              <a:cs typeface="Roboto Light"/>
              <a:sym typeface="Roboto Light"/>
            </a:endParaRPr>
          </a:p>
        </p:txBody>
      </p:sp>
      <p:pic>
        <p:nvPicPr>
          <p:cNvPr id="2189" name="Google Shape;2189;p125"/>
          <p:cNvPicPr preferRelativeResize="0"/>
          <p:nvPr/>
        </p:nvPicPr>
        <p:blipFill>
          <a:blip r:embed="rId3">
            <a:alphaModFix/>
          </a:blip>
          <a:stretch>
            <a:fillRect/>
          </a:stretch>
        </p:blipFill>
        <p:spPr>
          <a:xfrm>
            <a:off x="7015400" y="3097925"/>
            <a:ext cx="1655801" cy="18187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Demo: Regular Expressions</a:t>
            </a:r>
            <a:endParaRPr/>
          </a:p>
        </p:txBody>
      </p:sp>
      <p:sp>
        <p:nvSpPr>
          <p:cNvPr id="2195" name="Google Shape;2195;p126"/>
          <p:cNvSpPr txBox="1"/>
          <p:nvPr>
            <p:ph idx="1" type="subTitle"/>
          </p:nvPr>
        </p:nvSpPr>
        <p:spPr>
          <a:xfrm>
            <a:off x="245875" y="1019725"/>
            <a:ext cx="2458500" cy="69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latin typeface="Roboto Mono"/>
                <a:ea typeface="Roboto Mono"/>
                <a:cs typeface="Roboto Mono"/>
                <a:sym typeface="Roboto Mono"/>
              </a:rPr>
              <a:t>/abc/</a:t>
            </a:r>
            <a:endParaRPr sz="3600">
              <a:latin typeface="Roboto Mono"/>
              <a:ea typeface="Roboto Mono"/>
              <a:cs typeface="Roboto Mono"/>
              <a:sym typeface="Roboto Mono"/>
            </a:endParaRPr>
          </a:p>
        </p:txBody>
      </p:sp>
      <p:sp>
        <p:nvSpPr>
          <p:cNvPr id="2196" name="Google Shape;2196;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7" name="Google Shape;2197;p126"/>
          <p:cNvSpPr txBox="1"/>
          <p:nvPr>
            <p:ph idx="3" type="body"/>
          </p:nvPr>
        </p:nvSpPr>
        <p:spPr>
          <a:xfrm>
            <a:off x="175" y="2969200"/>
            <a:ext cx="9144000" cy="1937100"/>
          </a:xfrm>
          <a:prstGeom prst="rect">
            <a:avLst/>
          </a:prstGeom>
        </p:spPr>
        <p:txBody>
          <a:bodyPr anchorCtr="0" anchor="t" bIns="914400" lIns="457200" spcFirstLastPara="1" rIns="457200" wrap="square" tIns="0">
            <a:noAutofit/>
          </a:bodyPr>
          <a:lstStyle/>
          <a:p>
            <a:pPr indent="0" lvl="0" marL="0" rtl="0" algn="ctr">
              <a:lnSpc>
                <a:spcPct val="115000"/>
              </a:lnSpc>
              <a:spcBef>
                <a:spcPts val="0"/>
              </a:spcBef>
              <a:spcAft>
                <a:spcPts val="0"/>
              </a:spcAft>
              <a:buNone/>
            </a:pPr>
            <a:r>
              <a:rPr lang="en" sz="2400">
                <a:solidFill>
                  <a:schemeClr val="dk1"/>
                </a:solidFill>
              </a:rPr>
              <a:t>What will each of these commands show?</a:t>
            </a:r>
            <a:endParaRPr sz="2400">
              <a:solidFill>
                <a:schemeClr val="dk1"/>
              </a:solidFill>
            </a:endParaRPr>
          </a:p>
          <a:p>
            <a:pPr indent="0" lvl="0" marL="0" rtl="0" algn="ctr">
              <a:lnSpc>
                <a:spcPct val="115000"/>
              </a:lnSpc>
              <a:spcBef>
                <a:spcPts val="0"/>
              </a:spcBef>
              <a:spcAft>
                <a:spcPts val="0"/>
              </a:spcAft>
              <a:buNone/>
            </a:pPr>
            <a:r>
              <a:rPr lang="en">
                <a:solidFill>
                  <a:srgbClr val="24292E"/>
                </a:solidFill>
                <a:latin typeface="Roboto Mono"/>
                <a:ea typeface="Roboto Mono"/>
                <a:cs typeface="Roboto Mono"/>
                <a:sym typeface="Roboto Mono"/>
              </a:rPr>
              <a:t>sed 's/[a-z]/Z/g' sed.txt</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None/>
            </a:pPr>
            <a:r>
              <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24292E"/>
                </a:solidFill>
                <a:latin typeface="Roboto Mono"/>
                <a:ea typeface="Roboto Mono"/>
                <a:cs typeface="Roboto Mono"/>
                <a:sym typeface="Roboto Mono"/>
              </a:rPr>
              <a:t>sed 's/[A-Z]/z/g' sed.txt</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None/>
            </a:pPr>
            <a:r>
              <a:t/>
            </a:r>
            <a:endParaRPr>
              <a:solidFill>
                <a:srgbClr val="24292E"/>
              </a:solidFill>
              <a:latin typeface="Roboto Mono"/>
              <a:ea typeface="Roboto Mono"/>
              <a:cs typeface="Roboto Mono"/>
              <a:sym typeface="Roboto Mono"/>
            </a:endParaRPr>
          </a:p>
          <a:p>
            <a:pPr indent="0" lvl="0" marL="0" rtl="0" algn="ctr">
              <a:lnSpc>
                <a:spcPct val="115000"/>
              </a:lnSpc>
              <a:spcBef>
                <a:spcPts val="0"/>
              </a:spcBef>
              <a:spcAft>
                <a:spcPts val="0"/>
              </a:spcAft>
              <a:buClr>
                <a:schemeClr val="dk1"/>
              </a:buClr>
              <a:buSzPts val="1100"/>
              <a:buFont typeface="Arial"/>
              <a:buNone/>
            </a:pPr>
            <a:r>
              <a:rPr lang="en">
                <a:solidFill>
                  <a:srgbClr val="24292E"/>
                </a:solidFill>
                <a:latin typeface="Roboto Mono"/>
                <a:ea typeface="Roboto Mono"/>
                <a:cs typeface="Roboto Mono"/>
                <a:sym typeface="Roboto Mono"/>
              </a:rPr>
              <a:t>sed 's/[0-9]/#/g' sed.txt</a:t>
            </a:r>
            <a:endParaRPr>
              <a:solidFill>
                <a:srgbClr val="24292E"/>
              </a:solidFill>
              <a:latin typeface="Roboto Mono"/>
              <a:ea typeface="Roboto Mono"/>
              <a:cs typeface="Roboto Mono"/>
              <a:sym typeface="Roboto Mono"/>
            </a:endParaRPr>
          </a:p>
          <a:p>
            <a:pPr indent="0" lvl="0" marL="0" rtl="0" algn="l">
              <a:spcBef>
                <a:spcPts val="0"/>
              </a:spcBef>
              <a:spcAft>
                <a:spcPts val="800"/>
              </a:spcAft>
              <a:buNone/>
            </a:pPr>
            <a:r>
              <a:t/>
            </a:r>
            <a:endParaRPr/>
          </a:p>
        </p:txBody>
      </p:sp>
      <p:sp>
        <p:nvSpPr>
          <p:cNvPr id="2198" name="Google Shape;2198;p126"/>
          <p:cNvSpPr txBox="1"/>
          <p:nvPr>
            <p:ph idx="1" type="subTitle"/>
          </p:nvPr>
        </p:nvSpPr>
        <p:spPr>
          <a:xfrm>
            <a:off x="141825" y="2069350"/>
            <a:ext cx="2307300" cy="691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latin typeface="Roboto Mono"/>
                <a:ea typeface="Roboto Mono"/>
                <a:cs typeface="Roboto Mono"/>
                <a:sym typeface="Roboto Mono"/>
              </a:rPr>
              <a:t>/a-z/</a:t>
            </a:r>
            <a:endParaRPr sz="3600">
              <a:latin typeface="Roboto Mono"/>
              <a:ea typeface="Roboto Mono"/>
              <a:cs typeface="Roboto Mono"/>
              <a:sym typeface="Roboto Mono"/>
            </a:endParaRPr>
          </a:p>
        </p:txBody>
      </p:sp>
      <p:sp>
        <p:nvSpPr>
          <p:cNvPr id="2199" name="Google Shape;2199;p126"/>
          <p:cNvSpPr txBox="1"/>
          <p:nvPr/>
        </p:nvSpPr>
        <p:spPr>
          <a:xfrm>
            <a:off x="2231625" y="1248200"/>
            <a:ext cx="6761100" cy="61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Matches anytime these three letters are shown in this exact order.</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a:ea typeface="Roboto"/>
              <a:cs typeface="Roboto"/>
              <a:sym typeface="Roboto"/>
            </a:endParaRPr>
          </a:p>
        </p:txBody>
      </p:sp>
      <p:sp>
        <p:nvSpPr>
          <p:cNvPr id="2200" name="Google Shape;2200;p126"/>
          <p:cNvSpPr txBox="1"/>
          <p:nvPr/>
        </p:nvSpPr>
        <p:spPr>
          <a:xfrm>
            <a:off x="2382900" y="2197550"/>
            <a:ext cx="6761100" cy="6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Roboto Light"/>
                <a:ea typeface="Roboto Light"/>
                <a:cs typeface="Roboto Light"/>
                <a:sym typeface="Roboto Light"/>
              </a:rPr>
              <a:t>Matches any string of lowercase letters. </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Regular Expressions and -e</a:t>
            </a:r>
            <a:endParaRPr>
              <a:solidFill>
                <a:srgbClr val="F1C232"/>
              </a:solidFill>
            </a:endParaRPr>
          </a:p>
        </p:txBody>
      </p:sp>
      <p:sp>
        <p:nvSpPr>
          <p:cNvPr id="2207" name="Google Shape;2207;p127"/>
          <p:cNvSpPr txBox="1"/>
          <p:nvPr/>
        </p:nvSpPr>
        <p:spPr>
          <a:xfrm>
            <a:off x="2959750" y="1087425"/>
            <a:ext cx="24396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/abc/ /a-z/  -e</a:t>
            </a:r>
            <a:endParaRPr sz="18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1" name="Shape 2211"/>
        <p:cNvGrpSpPr/>
        <p:nvPr/>
      </p:nvGrpSpPr>
      <p:grpSpPr>
        <a:xfrm>
          <a:off x="0" y="0"/>
          <a:ext cx="0" cy="0"/>
          <a:chOff x="0" y="0"/>
          <a:chExt cx="0" cy="0"/>
        </a:xfrm>
      </p:grpSpPr>
      <p:sp>
        <p:nvSpPr>
          <p:cNvPr id="2212" name="Google Shape;2212;p12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213" name="Google Shape;2213;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4" name="Google Shape;2214;p12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t>He sed, She 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sed command to alter a text file.</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He sed, She sed</a:t>
            </a:r>
            <a:endParaRPr/>
          </a:p>
        </p:txBody>
      </p:sp>
      <p:sp>
        <p:nvSpPr>
          <p:cNvPr id="2220" name="Google Shape;2220;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221" name="Google Shape;2221;p129"/>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500"/>
              </a:spcBef>
              <a:spcAft>
                <a:spcPts val="0"/>
              </a:spcAft>
              <a:buNone/>
            </a:pPr>
            <a:r>
              <a:rPr lang="en" sz="1800">
                <a:solidFill>
                  <a:srgbClr val="24292E"/>
                </a:solidFill>
              </a:rPr>
              <a:t>Using the lights.txt file create a sed command that accomplishes the following:</a:t>
            </a:r>
            <a:endParaRPr sz="1800">
              <a:solidFill>
                <a:srgbClr val="24292E"/>
              </a:solidFill>
            </a:endParaRPr>
          </a:p>
          <a:p>
            <a:pPr indent="-342900" lvl="0" marL="457200" rtl="0" algn="l">
              <a:lnSpc>
                <a:spcPct val="150000"/>
              </a:lnSpc>
              <a:spcBef>
                <a:spcPts val="240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dark</a:t>
            </a:r>
            <a:r>
              <a:rPr lang="en" sz="1800">
                <a:solidFill>
                  <a:srgbClr val="24292E"/>
                </a:solidFill>
              </a:rPr>
              <a:t> to </a:t>
            </a:r>
            <a:r>
              <a:rPr lang="en" sz="1800">
                <a:solidFill>
                  <a:srgbClr val="24292E"/>
                </a:solidFill>
                <a:latin typeface="Roboto Mono"/>
                <a:ea typeface="Roboto Mono"/>
                <a:cs typeface="Roboto Mono"/>
                <a:sym typeface="Roboto Mono"/>
              </a:rPr>
              <a:t>bright</a:t>
            </a:r>
            <a:r>
              <a:rPr lang="en" sz="1800">
                <a:solidFill>
                  <a:srgbClr val="24292E"/>
                </a:solidFill>
              </a:rPr>
              <a:t> where it makes sense to do so.</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bright</a:t>
            </a:r>
            <a:r>
              <a:rPr lang="en" sz="1800">
                <a:solidFill>
                  <a:srgbClr val="24292E"/>
                </a:solidFill>
              </a:rPr>
              <a:t> to </a:t>
            </a:r>
            <a:r>
              <a:rPr lang="en" sz="1800">
                <a:solidFill>
                  <a:srgbClr val="24292E"/>
                </a:solidFill>
                <a:latin typeface="Roboto Mono"/>
                <a:ea typeface="Roboto Mono"/>
                <a:cs typeface="Roboto Mono"/>
                <a:sym typeface="Roboto Mono"/>
              </a:rPr>
              <a:t>dark</a:t>
            </a:r>
            <a:r>
              <a:rPr lang="en" sz="1800">
                <a:solidFill>
                  <a:srgbClr val="24292E"/>
                </a:solidFill>
              </a:rPr>
              <a:t> where it makes sense to do so.</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but</a:t>
            </a:r>
            <a:r>
              <a:rPr lang="en" sz="1800">
                <a:solidFill>
                  <a:srgbClr val="24292E"/>
                </a:solidFill>
              </a:rPr>
              <a:t> to </a:t>
            </a:r>
            <a:r>
              <a:rPr lang="en" sz="1800">
                <a:solidFill>
                  <a:srgbClr val="24292E"/>
                </a:solidFill>
                <a:latin typeface="Roboto Mono"/>
                <a:ea typeface="Roboto Mono"/>
                <a:cs typeface="Roboto Mono"/>
                <a:sym typeface="Roboto Mono"/>
              </a:rPr>
              <a:t>and</a:t>
            </a:r>
            <a:r>
              <a:rPr lang="en" sz="1800">
                <a:solidFill>
                  <a:srgbClr val="24292E"/>
                </a:solidFill>
              </a:rPr>
              <a:t> in the first sentence.</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Changes </a:t>
            </a:r>
            <a:r>
              <a:rPr lang="en" sz="1800">
                <a:solidFill>
                  <a:srgbClr val="24292E"/>
                </a:solidFill>
                <a:latin typeface="Roboto Mono"/>
                <a:ea typeface="Roboto Mono"/>
                <a:cs typeface="Roboto Mono"/>
                <a:sym typeface="Roboto Mono"/>
              </a:rPr>
              <a:t>on</a:t>
            </a:r>
            <a:r>
              <a:rPr lang="en" sz="1800">
                <a:solidFill>
                  <a:srgbClr val="24292E"/>
                </a:solidFill>
              </a:rPr>
              <a:t> to </a:t>
            </a:r>
            <a:r>
              <a:rPr lang="en" sz="1800">
                <a:solidFill>
                  <a:srgbClr val="24292E"/>
                </a:solidFill>
                <a:latin typeface="Roboto Mono"/>
                <a:ea typeface="Roboto Mono"/>
                <a:cs typeface="Roboto Mono"/>
                <a:sym typeface="Roboto Mono"/>
              </a:rPr>
              <a:t>off</a:t>
            </a:r>
            <a:r>
              <a:rPr lang="en" sz="1800">
                <a:solidFill>
                  <a:srgbClr val="24292E"/>
                </a:solidFill>
              </a:rPr>
              <a:t> at the end of the second sentence.</a:t>
            </a:r>
            <a:endParaRPr sz="1800"/>
          </a:p>
        </p:txBody>
      </p:sp>
      <p:sp>
        <p:nvSpPr>
          <p:cNvPr id="2222" name="Google Shape;2222;p12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223" name="Google Shape;2223;p12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7" name="Shape 2227"/>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1" name="Shape 2231"/>
        <p:cNvGrpSpPr/>
        <p:nvPr/>
      </p:nvGrpSpPr>
      <p:grpSpPr>
        <a:xfrm>
          <a:off x="0" y="0"/>
          <a:ext cx="0" cy="0"/>
          <a:chOff x="0" y="0"/>
          <a:chExt cx="0" cy="0"/>
        </a:xfrm>
      </p:grpSpPr>
      <p:sp>
        <p:nvSpPr>
          <p:cNvPr id="2232" name="Google Shape;2232;p13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awk</a:t>
            </a:r>
            <a:endParaRPr>
              <a:latin typeface="Roboto Mono"/>
              <a:ea typeface="Roboto Mono"/>
              <a:cs typeface="Roboto Mono"/>
              <a:sym typeface="Roboto Mono"/>
            </a:endParaRPr>
          </a:p>
        </p:txBody>
      </p:sp>
      <p:sp>
        <p:nvSpPr>
          <p:cNvPr id="2233" name="Google Shape;2233;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7" name="Shape 2237"/>
        <p:cNvGrpSpPr/>
        <p:nvPr/>
      </p:nvGrpSpPr>
      <p:grpSpPr>
        <a:xfrm>
          <a:off x="0" y="0"/>
          <a:ext cx="0" cy="0"/>
          <a:chOff x="0" y="0"/>
          <a:chExt cx="0" cy="0"/>
        </a:xfrm>
      </p:grpSpPr>
      <p:sp>
        <p:nvSpPr>
          <p:cNvPr id="2238" name="Google Shape;2238;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39" name="Google Shape;2239;p132"/>
          <p:cNvPicPr preferRelativeResize="0"/>
          <p:nvPr/>
        </p:nvPicPr>
        <p:blipFill>
          <a:blip r:embed="rId3">
            <a:alphaModFix/>
          </a:blip>
          <a:stretch>
            <a:fillRect/>
          </a:stretch>
        </p:blipFill>
        <p:spPr>
          <a:xfrm>
            <a:off x="1594326" y="1911876"/>
            <a:ext cx="902074" cy="1319750"/>
          </a:xfrm>
          <a:prstGeom prst="rect">
            <a:avLst/>
          </a:prstGeom>
          <a:noFill/>
          <a:ln>
            <a:noFill/>
          </a:ln>
        </p:spPr>
      </p:pic>
      <p:sp>
        <p:nvSpPr>
          <p:cNvPr id="2240" name="Google Shape;2240;p132"/>
          <p:cNvSpPr txBox="1"/>
          <p:nvPr/>
        </p:nvSpPr>
        <p:spPr>
          <a:xfrm>
            <a:off x="2808450" y="1678200"/>
            <a:ext cx="52953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4292E"/>
                </a:solidFill>
                <a:latin typeface="Roboto"/>
                <a:ea typeface="Roboto"/>
                <a:cs typeface="Roboto"/>
                <a:sym typeface="Roboto"/>
              </a:rPr>
              <a:t>awk</a:t>
            </a:r>
            <a:r>
              <a:rPr lang="en" sz="3000">
                <a:solidFill>
                  <a:srgbClr val="24292E"/>
                </a:solidFill>
                <a:latin typeface="Roboto"/>
                <a:ea typeface="Roboto"/>
                <a:cs typeface="Roboto"/>
                <a:sym typeface="Roboto"/>
              </a:rPr>
              <a:t> is a programing language designed specifically for processing text which allows quick and useful tasks in the command line. </a:t>
            </a:r>
            <a:endParaRPr sz="3000">
              <a:solidFill>
                <a:srgbClr val="24292E"/>
              </a:solidFill>
              <a:latin typeface="Roboto"/>
              <a:ea typeface="Roboto"/>
              <a:cs typeface="Roboto"/>
              <a:sym typeface="Roboto"/>
            </a:endParaRPr>
          </a:p>
          <a:p>
            <a:pPr indent="0" lvl="0" marL="0" rtl="0" algn="l">
              <a:spcBef>
                <a:spcPts val="0"/>
              </a:spcBef>
              <a:spcAft>
                <a:spcPts val="0"/>
              </a:spcAft>
              <a:buNone/>
            </a:pPr>
            <a:r>
              <a:t/>
            </a:r>
            <a:endParaRPr sz="1800">
              <a:solidFill>
                <a:srgbClr val="24292E"/>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1" name="Shape 2051"/>
        <p:cNvGrpSpPr/>
        <p:nvPr/>
      </p:nvGrpSpPr>
      <p:grpSpPr>
        <a:xfrm>
          <a:off x="0" y="0"/>
          <a:ext cx="0" cy="0"/>
          <a:chOff x="0" y="0"/>
          <a:chExt cx="0" cy="0"/>
        </a:xfrm>
      </p:grpSpPr>
      <p:sp>
        <p:nvSpPr>
          <p:cNvPr id="2052" name="Google Shape;2052;p1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2053" name="Google Shape;2053;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4" name="Google Shape;2054;p106"/>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Warm-Up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review the topics covered last class.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
        <p:nvSpPr>
          <p:cNvPr id="2245" name="Google Shape;2245;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6" name="Google Shape;2246;p13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a:t>
            </a:r>
            <a:r>
              <a:rPr lang="en">
                <a:solidFill>
                  <a:srgbClr val="F1C232"/>
                </a:solidFill>
              </a:rPr>
              <a:t>wk Command</a:t>
            </a:r>
            <a:endParaRPr>
              <a:solidFill>
                <a:srgbClr val="F1C23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13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52" name="Google Shape;2252;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3" name="Google Shape;2253;p13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Start gAWK-ing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Roboto Light"/>
                <a:ea typeface="Roboto Light"/>
                <a:cs typeface="Roboto Light"/>
                <a:sym typeface="Roboto Light"/>
              </a:rPr>
              <a:t>In this activity, students will make some changes to a file.</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sp>
        <p:nvSpPr>
          <p:cNvPr id="2258" name="Google Shape;2258;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9" name="Google Shape;2259;p135"/>
          <p:cNvSpPr txBox="1"/>
          <p:nvPr/>
        </p:nvSpPr>
        <p:spPr>
          <a:xfrm>
            <a:off x="2486950" y="3678400"/>
            <a:ext cx="4207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Start gAWKing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265" name="Google Shape;2265;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266" name="Google Shape;2266;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67" name="Google Shape;2267;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8" name="Google Shape;2268;p136"/>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Create and execute shell scripts using Unix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Employ research and documentation to identify new commands for unfamiliar situations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sed to make substitutions to a file. </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awk to make changes to a file. </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269" name="Google Shape;2269;p136"/>
          <p:cNvSpPr/>
          <p:nvPr/>
        </p:nvSpPr>
        <p:spPr>
          <a:xfrm>
            <a:off x="430175" y="1746238"/>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430175" y="2996713"/>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430175" y="2567375"/>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6"/>
          <p:cNvSpPr/>
          <p:nvPr/>
        </p:nvSpPr>
        <p:spPr>
          <a:xfrm>
            <a:off x="430175" y="1351088"/>
            <a:ext cx="319500" cy="3156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Warm-Up </a:t>
            </a:r>
            <a:endParaRPr/>
          </a:p>
        </p:txBody>
      </p:sp>
      <p:sp>
        <p:nvSpPr>
          <p:cNvPr id="2060" name="Google Shape;2060;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Instructions:</a:t>
            </a:r>
            <a:endParaRPr sz="2400"/>
          </a:p>
        </p:txBody>
      </p:sp>
      <p:sp>
        <p:nvSpPr>
          <p:cNvPr id="2061" name="Google Shape;2061;p107"/>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solidFill>
                  <a:srgbClr val="24292E"/>
                </a:solidFill>
              </a:rPr>
              <a:t>You've just been given a zip file that includes a Docs folder filled with folders and files from a user's personal machine.</a:t>
            </a:r>
            <a:endParaRPr sz="1800">
              <a:solidFill>
                <a:srgbClr val="24292E"/>
              </a:solidFill>
            </a:endParaRPr>
          </a:p>
          <a:p>
            <a:pPr indent="0" lvl="0" marL="0" rtl="0" algn="l">
              <a:lnSpc>
                <a:spcPct val="115000"/>
              </a:lnSpc>
              <a:spcBef>
                <a:spcPts val="1200"/>
              </a:spcBef>
              <a:spcAft>
                <a:spcPts val="0"/>
              </a:spcAft>
              <a:buNone/>
            </a:pPr>
            <a:r>
              <a:rPr lang="en" sz="1800">
                <a:solidFill>
                  <a:srgbClr val="24292E"/>
                </a:solidFill>
              </a:rPr>
              <a:t>Use the command line to complete the following tasks:</a:t>
            </a:r>
            <a:endParaRPr sz="1800">
              <a:solidFill>
                <a:srgbClr val="24292E"/>
              </a:solidFill>
            </a:endParaRPr>
          </a:p>
          <a:p>
            <a:pPr indent="-342900" lvl="0" marL="457200" rtl="0" algn="l">
              <a:lnSpc>
                <a:spcPct val="115000"/>
              </a:lnSpc>
              <a:spcBef>
                <a:spcPts val="1200"/>
              </a:spcBef>
              <a:spcAft>
                <a:spcPts val="0"/>
              </a:spcAft>
              <a:buClr>
                <a:srgbClr val="24292E"/>
              </a:buClr>
              <a:buSzPts val="1800"/>
              <a:buFont typeface="Roboto"/>
              <a:buAutoNum type="alphaLcPeriod"/>
            </a:pPr>
            <a:r>
              <a:rPr lang="en" sz="1800">
                <a:solidFill>
                  <a:srgbClr val="24292E"/>
                </a:solidFill>
              </a:rPr>
              <a:t>Create two subfolders within the Music folder: one called FLAC and the other called MP3.</a:t>
            </a:r>
            <a:endParaRPr sz="1800">
              <a:solidFill>
                <a:srgbClr val="24292E"/>
              </a:solidFill>
            </a:endParaRPr>
          </a:p>
          <a:p>
            <a:pPr indent="-342900" lvl="0" marL="457200" rtl="0" algn="l">
              <a:lnSpc>
                <a:spcPct val="115000"/>
              </a:lnSpc>
              <a:spcBef>
                <a:spcPts val="0"/>
              </a:spcBef>
              <a:spcAft>
                <a:spcPts val="0"/>
              </a:spcAft>
              <a:buClr>
                <a:srgbClr val="24292E"/>
              </a:buClr>
              <a:buSzPts val="1800"/>
              <a:buFont typeface="Roboto"/>
              <a:buAutoNum type="alphaLcPeriod"/>
            </a:pPr>
            <a:r>
              <a:rPr lang="en" sz="1800">
                <a:solidFill>
                  <a:srgbClr val="24292E"/>
                </a:solidFill>
              </a:rPr>
              <a:t>Write a command that finds all .mp3 and .flac files and copies them into their respective subfolders.</a:t>
            </a:r>
            <a:endParaRPr sz="1800">
              <a:solidFill>
                <a:srgbClr val="24292E"/>
              </a:solidFill>
            </a:endParaRPr>
          </a:p>
          <a:p>
            <a:pPr indent="-342900" lvl="0" marL="457200" rtl="0" algn="l">
              <a:lnSpc>
                <a:spcPct val="115000"/>
              </a:lnSpc>
              <a:spcBef>
                <a:spcPts val="0"/>
              </a:spcBef>
              <a:spcAft>
                <a:spcPts val="0"/>
              </a:spcAft>
              <a:buClr>
                <a:srgbClr val="24292E"/>
              </a:buClr>
              <a:buSzPts val="1800"/>
              <a:buFont typeface="Roboto"/>
              <a:buAutoNum type="alphaLcPeriod"/>
            </a:pPr>
            <a:r>
              <a:rPr lang="en" sz="1800">
                <a:solidFill>
                  <a:srgbClr val="24292E"/>
                </a:solidFill>
              </a:rPr>
              <a:t>Write a command to count the number of .mp3 and .flac files in each folder.</a:t>
            </a:r>
            <a:endParaRPr sz="1800">
              <a:solidFill>
                <a:srgbClr val="24292E"/>
              </a:solidFill>
            </a:endParaRPr>
          </a:p>
          <a:p>
            <a:pPr indent="0" lvl="0" marL="0" rtl="0" algn="l">
              <a:lnSpc>
                <a:spcPct val="115000"/>
              </a:lnSpc>
              <a:spcBef>
                <a:spcPts val="300"/>
              </a:spcBef>
              <a:spcAft>
                <a:spcPts val="0"/>
              </a:spcAft>
              <a:buNone/>
            </a:pPr>
            <a:r>
              <a:t/>
            </a:r>
            <a:endParaRPr sz="2000">
              <a:solidFill>
                <a:srgbClr val="24292E"/>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spcBef>
                <a:spcPts val="0"/>
              </a:spcBef>
              <a:spcAft>
                <a:spcPts val="800"/>
              </a:spcAft>
              <a:buNone/>
            </a:pPr>
            <a:r>
              <a:t/>
            </a:r>
            <a:endParaRPr/>
          </a:p>
        </p:txBody>
      </p:sp>
      <p:sp>
        <p:nvSpPr>
          <p:cNvPr id="2062" name="Google Shape;2062;p10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7 </a:t>
            </a:r>
            <a:r>
              <a:rPr lang="en"/>
              <a:t> Minutes</a:t>
            </a:r>
            <a:endParaRPr/>
          </a:p>
        </p:txBody>
      </p:sp>
      <p:sp>
        <p:nvSpPr>
          <p:cNvPr id="2063" name="Google Shape;2063;p10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sp>
        <p:nvSpPr>
          <p:cNvPr id="2068" name="Google Shape;2068;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9" name="Google Shape;2069;p108"/>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Warm-Up Activity</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Shell Scripting</a:t>
            </a:r>
            <a:endParaRPr/>
          </a:p>
        </p:txBody>
      </p:sp>
      <p:sp>
        <p:nvSpPr>
          <p:cNvPr id="2075" name="Google Shape;2075;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81" name="Google Shape;2081;p110"/>
          <p:cNvPicPr preferRelativeResize="0"/>
          <p:nvPr/>
        </p:nvPicPr>
        <p:blipFill>
          <a:blip r:embed="rId3">
            <a:alphaModFix/>
          </a:blip>
          <a:stretch>
            <a:fillRect/>
          </a:stretch>
        </p:blipFill>
        <p:spPr>
          <a:xfrm>
            <a:off x="1594326" y="1911876"/>
            <a:ext cx="902074" cy="1319750"/>
          </a:xfrm>
          <a:prstGeom prst="rect">
            <a:avLst/>
          </a:prstGeom>
          <a:noFill/>
          <a:ln>
            <a:noFill/>
          </a:ln>
        </p:spPr>
      </p:pic>
      <p:sp>
        <p:nvSpPr>
          <p:cNvPr id="2082" name="Google Shape;2082;p110"/>
          <p:cNvSpPr txBox="1"/>
          <p:nvPr/>
        </p:nvSpPr>
        <p:spPr>
          <a:xfrm>
            <a:off x="2808450" y="1834475"/>
            <a:ext cx="5295300" cy="17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4292E"/>
                </a:solidFill>
                <a:highlight>
                  <a:srgbClr val="FFFFFF"/>
                </a:highlight>
                <a:latin typeface="Roboto"/>
                <a:ea typeface="Roboto"/>
                <a:cs typeface="Roboto"/>
                <a:sym typeface="Roboto"/>
              </a:rPr>
              <a:t>A </a:t>
            </a:r>
            <a:r>
              <a:rPr lang="en" sz="2400">
                <a:solidFill>
                  <a:srgbClr val="24292E"/>
                </a:solidFill>
                <a:highlight>
                  <a:srgbClr val="FFFFFF"/>
                </a:highlight>
                <a:latin typeface="Roboto Medium"/>
                <a:ea typeface="Roboto Medium"/>
                <a:cs typeface="Roboto Medium"/>
                <a:sym typeface="Roboto Medium"/>
              </a:rPr>
              <a:t>shell script</a:t>
            </a:r>
            <a:r>
              <a:rPr i="1" lang="en" sz="2400">
                <a:solidFill>
                  <a:srgbClr val="24292E"/>
                </a:solidFill>
                <a:highlight>
                  <a:srgbClr val="FFFFFF"/>
                </a:highlight>
                <a:latin typeface="Roboto"/>
                <a:ea typeface="Roboto"/>
                <a:cs typeface="Roboto"/>
                <a:sym typeface="Roboto"/>
              </a:rPr>
              <a:t> </a:t>
            </a:r>
            <a:r>
              <a:rPr lang="en" sz="2400">
                <a:solidFill>
                  <a:srgbClr val="24292E"/>
                </a:solidFill>
                <a:highlight>
                  <a:srgbClr val="FFFFFF"/>
                </a:highlight>
                <a:latin typeface="Roboto"/>
                <a:ea typeface="Roboto"/>
                <a:cs typeface="Roboto"/>
                <a:sym typeface="Roboto"/>
              </a:rPr>
              <a:t>wraps up a series of commands into a file (a script) and runs all those commands when you run the script.</a:t>
            </a:r>
            <a:endParaRPr sz="24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6" name="Shape 2086"/>
        <p:cNvGrpSpPr/>
        <p:nvPr/>
      </p:nvGrpSpPr>
      <p:grpSpPr>
        <a:xfrm>
          <a:off x="0" y="0"/>
          <a:ext cx="0" cy="0"/>
          <a:chOff x="0" y="0"/>
          <a:chExt cx="0" cy="0"/>
        </a:xfrm>
      </p:grpSpPr>
      <p:sp>
        <p:nvSpPr>
          <p:cNvPr id="2087" name="Google Shape;2087;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8" name="Google Shape;2088;p11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Shell Scripting</a:t>
            </a:r>
            <a:endParaRPr>
              <a:solidFill>
                <a:srgbClr val="F1C232"/>
              </a:solidFill>
            </a:endParaRPr>
          </a:p>
        </p:txBody>
      </p:sp>
      <p:sp>
        <p:nvSpPr>
          <p:cNvPr id="2089" name="Google Shape;2089;p111"/>
          <p:cNvSpPr txBox="1"/>
          <p:nvPr/>
        </p:nvSpPr>
        <p:spPr>
          <a:xfrm>
            <a:off x="3030600" y="841575"/>
            <a:ext cx="29880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s</a:t>
            </a:r>
            <a:r>
              <a:rPr lang="en" sz="1800">
                <a:latin typeface="Roboto Mono"/>
                <a:ea typeface="Roboto Mono"/>
                <a:cs typeface="Roboto Mono"/>
                <a:sym typeface="Roboto Mono"/>
              </a:rPr>
              <a:t>h script.sh</a:t>
            </a:r>
            <a:endParaRPr sz="18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3" name="Shape 2093"/>
        <p:cNvGrpSpPr/>
        <p:nvPr/>
      </p:nvGrpSpPr>
      <p:grpSpPr>
        <a:xfrm>
          <a:off x="0" y="0"/>
          <a:ext cx="0" cy="0"/>
          <a:chOff x="0" y="0"/>
          <a:chExt cx="0" cy="0"/>
        </a:xfrm>
      </p:grpSpPr>
      <p:sp>
        <p:nvSpPr>
          <p:cNvPr id="2094" name="Google Shape;2094;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095" name="Google Shape;2095;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6" name="Google Shape;2096;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My First Shell 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activity, you will practice creating shell scripts.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